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ed Hat Display"/>
      <p:regular r:id="rId32"/>
      <p:bold r:id="rId33"/>
      <p:italic r:id="rId34"/>
      <p:boldItalic r:id="rId35"/>
    </p:embeddedFont>
    <p:embeddedFont>
      <p:font typeface="Commissioner"/>
      <p:regular r:id="rId36"/>
      <p:bold r:id="rId37"/>
    </p:embeddedFont>
    <p:embeddedFont>
      <p:font typeface="Syne"/>
      <p:regular r:id="rId38"/>
      <p:bold r:id="rId39"/>
    </p:embeddedFont>
    <p:embeddedFont>
      <p:font typeface="Black Han Sans"/>
      <p:regular r:id="rId40"/>
    </p:embeddedFont>
    <p:embeddedFont>
      <p:font typeface="Francois One"/>
      <p:regular r:id="rId41"/>
    </p:embeddedFont>
    <p:embeddedFont>
      <p:font typeface="Syne SemiBold"/>
      <p:regular r:id="rId42"/>
      <p:bold r:id="rId43"/>
    </p:embeddedFont>
    <p:embeddedFont>
      <p:font typeface="Barlow SemiBold"/>
      <p:regular r:id="rId44"/>
      <p:bold r:id="rId45"/>
      <p:italic r:id="rId46"/>
      <p:boldItalic r:id="rId47"/>
    </p:embeddedFont>
    <p:embeddedFont>
      <p:font typeface="Barlow"/>
      <p:regular r:id="rId48"/>
      <p:bold r:id="rId49"/>
      <p:italic r:id="rId50"/>
      <p:boldItalic r:id="rId51"/>
    </p:embeddedFont>
    <p:embeddedFont>
      <p:font typeface="Commissioner ExtraBold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lackHanSans-regular.fntdata"/><Relationship Id="rId42" Type="http://schemas.openxmlformats.org/officeDocument/2006/relationships/font" Target="fonts/SyneSemiBold-regular.fntdata"/><Relationship Id="rId41" Type="http://schemas.openxmlformats.org/officeDocument/2006/relationships/font" Target="fonts/FrancoisOne-regular.fntdata"/><Relationship Id="rId44" Type="http://schemas.openxmlformats.org/officeDocument/2006/relationships/font" Target="fonts/BarlowSemiBold-regular.fntdata"/><Relationship Id="rId43" Type="http://schemas.openxmlformats.org/officeDocument/2006/relationships/font" Target="fonts/SyneSemiBold-bold.fntdata"/><Relationship Id="rId46" Type="http://schemas.openxmlformats.org/officeDocument/2006/relationships/font" Target="fonts/BarlowSemiBold-italic.fntdata"/><Relationship Id="rId45" Type="http://schemas.openxmlformats.org/officeDocument/2006/relationships/font" Target="fonts/Barlow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regular.fntdata"/><Relationship Id="rId47" Type="http://schemas.openxmlformats.org/officeDocument/2006/relationships/font" Target="fonts/BarlowSemiBold-boldItalic.fntdata"/><Relationship Id="rId49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RedHatDisplay-bold.fntdata"/><Relationship Id="rId32" Type="http://schemas.openxmlformats.org/officeDocument/2006/relationships/font" Target="fonts/RedHatDisplay-regular.fntdata"/><Relationship Id="rId35" Type="http://schemas.openxmlformats.org/officeDocument/2006/relationships/font" Target="fonts/RedHatDisplay-boldItalic.fntdata"/><Relationship Id="rId34" Type="http://schemas.openxmlformats.org/officeDocument/2006/relationships/font" Target="fonts/RedHatDisplay-italic.fntdata"/><Relationship Id="rId37" Type="http://schemas.openxmlformats.org/officeDocument/2006/relationships/font" Target="fonts/Commissioner-bold.fntdata"/><Relationship Id="rId36" Type="http://schemas.openxmlformats.org/officeDocument/2006/relationships/font" Target="fonts/Commissioner-regular.fntdata"/><Relationship Id="rId39" Type="http://schemas.openxmlformats.org/officeDocument/2006/relationships/font" Target="fonts/Syne-bold.fntdata"/><Relationship Id="rId38" Type="http://schemas.openxmlformats.org/officeDocument/2006/relationships/font" Target="fonts/Syn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29" Type="http://schemas.openxmlformats.org/officeDocument/2006/relationships/font" Target="fonts/Roboto-bold.fntdata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CommissionerExtraBold-bold.fntdata"/><Relationship Id="rId11" Type="http://schemas.openxmlformats.org/officeDocument/2006/relationships/slide" Target="slides/slide7.xml"/><Relationship Id="rId55" Type="http://schemas.openxmlformats.org/officeDocument/2006/relationships/font" Target="fonts/OpenSans-italic.fntdata"/><Relationship Id="rId10" Type="http://schemas.openxmlformats.org/officeDocument/2006/relationships/slide" Target="slides/slide6.xml"/><Relationship Id="rId54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710ee6ad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710ee6ad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710ee6ad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710ee6ad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710ee6ad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710ee6ad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710ee6ad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710ee6ad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710ee6ad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710ee6ad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aca41ee8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aca41ee8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710ee6ad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710ee6ad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10ee6ade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10ee6ade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710ee6ad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710ee6ad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ac1498a15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ac1498a15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811cd571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811cd571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ac1498a15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ac1498a15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caf794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acaf794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c1498a15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c1498a15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aca41ee8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aca41ee8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10ee6ade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10ee6ade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c1498a1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c1498a1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10ee6ad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10ee6a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710ee6ad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710ee6ad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710ee6ad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710ee6ad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710ee6ad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710ee6ad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811cd571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811cd571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6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6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0"/>
          <p:cNvSpPr txBox="1"/>
          <p:nvPr>
            <p:ph hasCustomPrompt="1"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26"/>
          <p:cNvSpPr txBox="1"/>
          <p:nvPr>
            <p:ph hasCustomPrompt="1"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26"/>
          <p:cNvSpPr txBox="1"/>
          <p:nvPr>
            <p:ph hasCustomPrompt="1"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27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9" name="Google Shape;219;p27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27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28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28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" name="Google Shape;233;p28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28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8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8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28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8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28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hasCustomPrompt="1"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hasCustomPrompt="1"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hasCustomPrompt="1"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5" name="Google Shape;265;p31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038/424900a" TargetMode="External"/><Relationship Id="rId4" Type="http://schemas.openxmlformats.org/officeDocument/2006/relationships/hyperlink" Target="https://doi.org/10.1016/j.physa.2006.07.03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LANGUAGE DYNAMICS</a:t>
            </a:r>
            <a:endParaRPr sz="5800"/>
          </a:p>
        </p:txBody>
      </p:sp>
      <p:sp>
        <p:nvSpPr>
          <p:cNvPr id="293" name="Google Shape;293;p35"/>
          <p:cNvSpPr/>
          <p:nvPr/>
        </p:nvSpPr>
        <p:spPr>
          <a:xfrm>
            <a:off x="1597000" y="3549250"/>
            <a:ext cx="3894900" cy="41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Emma Berman and Jay Sheng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713250" y="251775"/>
            <a:ext cx="7717500" cy="8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we allow the status parameter, s, to change with time?</a:t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4577543" y="2035766"/>
            <a:ext cx="28" cy="1434374"/>
          </a:xfrm>
          <a:custGeom>
            <a:rect b="b" l="l" r="r" t="t"/>
            <a:pathLst>
              <a:path extrusionOk="0" h="50923" w="1">
                <a:moveTo>
                  <a:pt x="1" y="50923"/>
                </a:moveTo>
                <a:lnTo>
                  <a:pt x="1" y="0"/>
                </a:lnTo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4293928" y="2476340"/>
            <a:ext cx="555900" cy="55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902" y="1599146"/>
            <a:ext cx="3897997" cy="5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900" y="2744547"/>
            <a:ext cx="3897997" cy="5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575" y="3993672"/>
            <a:ext cx="4326643" cy="5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1851625" y="4549575"/>
            <a:ext cx="604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yne"/>
                <a:ea typeface="Syne"/>
                <a:cs typeface="Syne"/>
                <a:sym typeface="Syne"/>
              </a:rPr>
              <a:t>Continuous, decreasing function!</a:t>
            </a:r>
            <a:endParaRPr b="1" sz="21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POINTS</a:t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3328075" y="923400"/>
            <a:ext cx="2665800" cy="134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>
            <p:ph type="title"/>
          </p:nvPr>
        </p:nvSpPr>
        <p:spPr>
          <a:xfrm>
            <a:off x="3041125" y="1025099"/>
            <a:ext cx="3322200" cy="114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x</a:t>
            </a:r>
            <a:r>
              <a:rPr b="1" lang="en" sz="42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 = 0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3328075" y="2270100"/>
            <a:ext cx="2748300" cy="14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3823375" y="2877755"/>
            <a:ext cx="1883700" cy="2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x</a:t>
            </a:r>
            <a:r>
              <a:rPr b="1" lang="en" sz="41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 = 0.5</a:t>
            </a:r>
            <a:endParaRPr sz="5200"/>
          </a:p>
        </p:txBody>
      </p:sp>
      <p:sp>
        <p:nvSpPr>
          <p:cNvPr id="388" name="Google Shape;388;p45"/>
          <p:cNvSpPr/>
          <p:nvPr/>
        </p:nvSpPr>
        <p:spPr>
          <a:xfrm>
            <a:off x="3259975" y="3761700"/>
            <a:ext cx="2884500" cy="1346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 txBox="1"/>
          <p:nvPr>
            <p:ph type="title"/>
          </p:nvPr>
        </p:nvSpPr>
        <p:spPr>
          <a:xfrm>
            <a:off x="3719125" y="4296892"/>
            <a:ext cx="1883700" cy="2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x</a:t>
            </a:r>
            <a:r>
              <a:rPr b="1" lang="en" sz="45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 = 1</a:t>
            </a:r>
            <a:endParaRPr sz="5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6"/>
          <p:cNvGrpSpPr/>
          <p:nvPr/>
        </p:nvGrpSpPr>
        <p:grpSpPr>
          <a:xfrm>
            <a:off x="1134522" y="1420618"/>
            <a:ext cx="382447" cy="370969"/>
            <a:chOff x="4410053" y="1437650"/>
            <a:chExt cx="475562" cy="461289"/>
          </a:xfrm>
        </p:grpSpPr>
        <p:sp>
          <p:nvSpPr>
            <p:cNvPr id="395" name="Google Shape;395;p46"/>
            <p:cNvSpPr/>
            <p:nvPr/>
          </p:nvSpPr>
          <p:spPr>
            <a:xfrm>
              <a:off x="4451886" y="1437650"/>
              <a:ext cx="194260" cy="315681"/>
            </a:xfrm>
            <a:custGeom>
              <a:rect b="b" l="l" r="r" t="t"/>
              <a:pathLst>
                <a:path extrusionOk="0" h="4490" w="2763">
                  <a:moveTo>
                    <a:pt x="1021" y="815"/>
                  </a:moveTo>
                  <a:cubicBezTo>
                    <a:pt x="1038" y="815"/>
                    <a:pt x="1055" y="817"/>
                    <a:pt x="1072" y="822"/>
                  </a:cubicBezTo>
                  <a:cubicBezTo>
                    <a:pt x="1156" y="834"/>
                    <a:pt x="1215" y="917"/>
                    <a:pt x="1215" y="1013"/>
                  </a:cubicBezTo>
                  <a:lnTo>
                    <a:pt x="1215" y="1191"/>
                  </a:lnTo>
                  <a:cubicBezTo>
                    <a:pt x="1215" y="1310"/>
                    <a:pt x="1156" y="1382"/>
                    <a:pt x="1072" y="1394"/>
                  </a:cubicBezTo>
                  <a:cubicBezTo>
                    <a:pt x="1053" y="1399"/>
                    <a:pt x="1035" y="1401"/>
                    <a:pt x="1017" y="1401"/>
                  </a:cubicBezTo>
                  <a:cubicBezTo>
                    <a:pt x="909" y="1401"/>
                    <a:pt x="822" y="1315"/>
                    <a:pt x="822" y="1203"/>
                  </a:cubicBezTo>
                  <a:lnTo>
                    <a:pt x="822" y="1013"/>
                  </a:lnTo>
                  <a:cubicBezTo>
                    <a:pt x="822" y="909"/>
                    <a:pt x="912" y="815"/>
                    <a:pt x="1021" y="815"/>
                  </a:cubicBezTo>
                  <a:close/>
                  <a:moveTo>
                    <a:pt x="1791" y="815"/>
                  </a:moveTo>
                  <a:cubicBezTo>
                    <a:pt x="1808" y="815"/>
                    <a:pt x="1827" y="817"/>
                    <a:pt x="1846" y="822"/>
                  </a:cubicBezTo>
                  <a:cubicBezTo>
                    <a:pt x="1929" y="834"/>
                    <a:pt x="1989" y="917"/>
                    <a:pt x="1989" y="1013"/>
                  </a:cubicBezTo>
                  <a:lnTo>
                    <a:pt x="1989" y="1191"/>
                  </a:lnTo>
                  <a:cubicBezTo>
                    <a:pt x="1989" y="1310"/>
                    <a:pt x="1929" y="1382"/>
                    <a:pt x="1846" y="1394"/>
                  </a:cubicBezTo>
                  <a:cubicBezTo>
                    <a:pt x="1826" y="1399"/>
                    <a:pt x="1805" y="1401"/>
                    <a:pt x="1786" y="1401"/>
                  </a:cubicBezTo>
                  <a:cubicBezTo>
                    <a:pt x="1671" y="1401"/>
                    <a:pt x="1584" y="1315"/>
                    <a:pt x="1584" y="1203"/>
                  </a:cubicBezTo>
                  <a:lnTo>
                    <a:pt x="1584" y="1013"/>
                  </a:lnTo>
                  <a:cubicBezTo>
                    <a:pt x="1584" y="909"/>
                    <a:pt x="1674" y="815"/>
                    <a:pt x="1791" y="815"/>
                  </a:cubicBezTo>
                  <a:close/>
                  <a:moveTo>
                    <a:pt x="1021" y="1720"/>
                  </a:moveTo>
                  <a:cubicBezTo>
                    <a:pt x="1038" y="1720"/>
                    <a:pt x="1055" y="1722"/>
                    <a:pt x="1072" y="1727"/>
                  </a:cubicBezTo>
                  <a:cubicBezTo>
                    <a:pt x="1156" y="1739"/>
                    <a:pt x="1215" y="1834"/>
                    <a:pt x="1215" y="1918"/>
                  </a:cubicBezTo>
                  <a:lnTo>
                    <a:pt x="1215" y="2108"/>
                  </a:lnTo>
                  <a:cubicBezTo>
                    <a:pt x="1215" y="2203"/>
                    <a:pt x="1156" y="2287"/>
                    <a:pt x="1072" y="2310"/>
                  </a:cubicBezTo>
                  <a:cubicBezTo>
                    <a:pt x="1059" y="2313"/>
                    <a:pt x="1045" y="2314"/>
                    <a:pt x="1032" y="2314"/>
                  </a:cubicBezTo>
                  <a:cubicBezTo>
                    <a:pt x="918" y="2314"/>
                    <a:pt x="822" y="2225"/>
                    <a:pt x="822" y="2108"/>
                  </a:cubicBezTo>
                  <a:lnTo>
                    <a:pt x="822" y="1918"/>
                  </a:lnTo>
                  <a:cubicBezTo>
                    <a:pt x="822" y="1814"/>
                    <a:pt x="912" y="1720"/>
                    <a:pt x="1021" y="1720"/>
                  </a:cubicBezTo>
                  <a:close/>
                  <a:moveTo>
                    <a:pt x="1791" y="1720"/>
                  </a:moveTo>
                  <a:cubicBezTo>
                    <a:pt x="1808" y="1720"/>
                    <a:pt x="1827" y="1722"/>
                    <a:pt x="1846" y="1727"/>
                  </a:cubicBezTo>
                  <a:cubicBezTo>
                    <a:pt x="1929" y="1739"/>
                    <a:pt x="1989" y="1834"/>
                    <a:pt x="1989" y="1918"/>
                  </a:cubicBezTo>
                  <a:lnTo>
                    <a:pt x="1989" y="2108"/>
                  </a:lnTo>
                  <a:cubicBezTo>
                    <a:pt x="1989" y="2203"/>
                    <a:pt x="1929" y="2287"/>
                    <a:pt x="1846" y="2310"/>
                  </a:cubicBezTo>
                  <a:cubicBezTo>
                    <a:pt x="1831" y="2313"/>
                    <a:pt x="1817" y="2314"/>
                    <a:pt x="1802" y="2314"/>
                  </a:cubicBezTo>
                  <a:cubicBezTo>
                    <a:pt x="1680" y="2314"/>
                    <a:pt x="1584" y="2225"/>
                    <a:pt x="1584" y="2108"/>
                  </a:cubicBezTo>
                  <a:lnTo>
                    <a:pt x="1584" y="1918"/>
                  </a:lnTo>
                  <a:cubicBezTo>
                    <a:pt x="1584" y="1814"/>
                    <a:pt x="1674" y="1720"/>
                    <a:pt x="1791" y="1720"/>
                  </a:cubicBezTo>
                  <a:close/>
                  <a:moveTo>
                    <a:pt x="1032" y="2628"/>
                  </a:moveTo>
                  <a:cubicBezTo>
                    <a:pt x="1045" y="2628"/>
                    <a:pt x="1059" y="2629"/>
                    <a:pt x="1072" y="2632"/>
                  </a:cubicBezTo>
                  <a:cubicBezTo>
                    <a:pt x="1156" y="2644"/>
                    <a:pt x="1215" y="2739"/>
                    <a:pt x="1215" y="2822"/>
                  </a:cubicBezTo>
                  <a:lnTo>
                    <a:pt x="1215" y="3025"/>
                  </a:lnTo>
                  <a:cubicBezTo>
                    <a:pt x="1215" y="3108"/>
                    <a:pt x="1156" y="3203"/>
                    <a:pt x="1072" y="3215"/>
                  </a:cubicBezTo>
                  <a:cubicBezTo>
                    <a:pt x="1057" y="3218"/>
                    <a:pt x="1042" y="3219"/>
                    <a:pt x="1028" y="3219"/>
                  </a:cubicBezTo>
                  <a:cubicBezTo>
                    <a:pt x="915" y="3219"/>
                    <a:pt x="822" y="3141"/>
                    <a:pt x="822" y="3025"/>
                  </a:cubicBezTo>
                  <a:lnTo>
                    <a:pt x="822" y="2822"/>
                  </a:lnTo>
                  <a:cubicBezTo>
                    <a:pt x="822" y="2716"/>
                    <a:pt x="918" y="2628"/>
                    <a:pt x="1032" y="2628"/>
                  </a:cubicBezTo>
                  <a:close/>
                  <a:moveTo>
                    <a:pt x="1802" y="2628"/>
                  </a:moveTo>
                  <a:cubicBezTo>
                    <a:pt x="1817" y="2628"/>
                    <a:pt x="1831" y="2629"/>
                    <a:pt x="1846" y="2632"/>
                  </a:cubicBezTo>
                  <a:cubicBezTo>
                    <a:pt x="1929" y="2644"/>
                    <a:pt x="1989" y="2739"/>
                    <a:pt x="1989" y="2822"/>
                  </a:cubicBezTo>
                  <a:lnTo>
                    <a:pt x="1989" y="3025"/>
                  </a:lnTo>
                  <a:cubicBezTo>
                    <a:pt x="1989" y="3108"/>
                    <a:pt x="1929" y="3203"/>
                    <a:pt x="1846" y="3215"/>
                  </a:cubicBezTo>
                  <a:cubicBezTo>
                    <a:pt x="1830" y="3218"/>
                    <a:pt x="1814" y="3219"/>
                    <a:pt x="1798" y="3219"/>
                  </a:cubicBezTo>
                  <a:cubicBezTo>
                    <a:pt x="1677" y="3219"/>
                    <a:pt x="1584" y="3141"/>
                    <a:pt x="1584" y="3025"/>
                  </a:cubicBezTo>
                  <a:lnTo>
                    <a:pt x="1584" y="2822"/>
                  </a:lnTo>
                  <a:cubicBezTo>
                    <a:pt x="1584" y="2716"/>
                    <a:pt x="1680" y="2628"/>
                    <a:pt x="1802" y="2628"/>
                  </a:cubicBezTo>
                  <a:close/>
                  <a:moveTo>
                    <a:pt x="1382" y="1"/>
                  </a:moveTo>
                  <a:cubicBezTo>
                    <a:pt x="620" y="1"/>
                    <a:pt x="1" y="608"/>
                    <a:pt x="1" y="1370"/>
                  </a:cubicBezTo>
                  <a:lnTo>
                    <a:pt x="1" y="3215"/>
                  </a:lnTo>
                  <a:cubicBezTo>
                    <a:pt x="179" y="3287"/>
                    <a:pt x="405" y="3406"/>
                    <a:pt x="620" y="3584"/>
                  </a:cubicBezTo>
                  <a:cubicBezTo>
                    <a:pt x="977" y="3834"/>
                    <a:pt x="1251" y="4156"/>
                    <a:pt x="1394" y="4489"/>
                  </a:cubicBezTo>
                  <a:cubicBezTo>
                    <a:pt x="1560" y="4168"/>
                    <a:pt x="1810" y="3870"/>
                    <a:pt x="2144" y="3596"/>
                  </a:cubicBezTo>
                  <a:cubicBezTo>
                    <a:pt x="2370" y="3418"/>
                    <a:pt x="2584" y="3299"/>
                    <a:pt x="2763" y="3215"/>
                  </a:cubicBezTo>
                  <a:lnTo>
                    <a:pt x="2763" y="1370"/>
                  </a:lnTo>
                  <a:cubicBezTo>
                    <a:pt x="2763" y="608"/>
                    <a:pt x="2144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4410053" y="1681267"/>
              <a:ext cx="457139" cy="217672"/>
            </a:xfrm>
            <a:custGeom>
              <a:rect b="b" l="l" r="r" t="t"/>
              <a:pathLst>
                <a:path extrusionOk="0" h="3096" w="6502">
                  <a:moveTo>
                    <a:pt x="5263" y="0"/>
                  </a:moveTo>
                  <a:lnTo>
                    <a:pt x="5263" y="36"/>
                  </a:lnTo>
                  <a:lnTo>
                    <a:pt x="5311" y="405"/>
                  </a:lnTo>
                  <a:cubicBezTo>
                    <a:pt x="5322" y="560"/>
                    <a:pt x="5477" y="703"/>
                    <a:pt x="5644" y="703"/>
                  </a:cubicBezTo>
                  <a:lnTo>
                    <a:pt x="5680" y="703"/>
                  </a:lnTo>
                  <a:lnTo>
                    <a:pt x="5680" y="2429"/>
                  </a:lnTo>
                  <a:cubicBezTo>
                    <a:pt x="5680" y="2429"/>
                    <a:pt x="5549" y="2727"/>
                    <a:pt x="5382" y="2727"/>
                  </a:cubicBezTo>
                  <a:lnTo>
                    <a:pt x="3275" y="2727"/>
                  </a:lnTo>
                  <a:cubicBezTo>
                    <a:pt x="3358" y="2643"/>
                    <a:pt x="3429" y="2572"/>
                    <a:pt x="3513" y="2465"/>
                  </a:cubicBezTo>
                  <a:cubicBezTo>
                    <a:pt x="4013" y="1774"/>
                    <a:pt x="3810" y="715"/>
                    <a:pt x="3703" y="310"/>
                  </a:cubicBezTo>
                  <a:lnTo>
                    <a:pt x="3703" y="310"/>
                  </a:lnTo>
                  <a:cubicBezTo>
                    <a:pt x="3703" y="310"/>
                    <a:pt x="3691" y="310"/>
                    <a:pt x="3667" y="322"/>
                  </a:cubicBezTo>
                  <a:cubicBezTo>
                    <a:pt x="3667" y="322"/>
                    <a:pt x="3286" y="441"/>
                    <a:pt x="2917" y="727"/>
                  </a:cubicBezTo>
                  <a:cubicBezTo>
                    <a:pt x="2441" y="1084"/>
                    <a:pt x="2203" y="1536"/>
                    <a:pt x="2203" y="2048"/>
                  </a:cubicBezTo>
                  <a:cubicBezTo>
                    <a:pt x="2203" y="2155"/>
                    <a:pt x="2108" y="2251"/>
                    <a:pt x="2001" y="2251"/>
                  </a:cubicBezTo>
                  <a:cubicBezTo>
                    <a:pt x="1905" y="2251"/>
                    <a:pt x="1810" y="2155"/>
                    <a:pt x="1810" y="2048"/>
                  </a:cubicBezTo>
                  <a:cubicBezTo>
                    <a:pt x="1810" y="1536"/>
                    <a:pt x="1560" y="1072"/>
                    <a:pt x="1084" y="715"/>
                  </a:cubicBezTo>
                  <a:cubicBezTo>
                    <a:pt x="715" y="429"/>
                    <a:pt x="334" y="310"/>
                    <a:pt x="334" y="310"/>
                  </a:cubicBezTo>
                  <a:cubicBezTo>
                    <a:pt x="322" y="310"/>
                    <a:pt x="322" y="310"/>
                    <a:pt x="310" y="298"/>
                  </a:cubicBezTo>
                  <a:lnTo>
                    <a:pt x="310" y="298"/>
                  </a:lnTo>
                  <a:cubicBezTo>
                    <a:pt x="203" y="679"/>
                    <a:pt x="0" y="1739"/>
                    <a:pt x="500" y="2453"/>
                  </a:cubicBezTo>
                  <a:cubicBezTo>
                    <a:pt x="810" y="2894"/>
                    <a:pt x="1322" y="3096"/>
                    <a:pt x="2001" y="3096"/>
                  </a:cubicBezTo>
                  <a:lnTo>
                    <a:pt x="5382" y="3096"/>
                  </a:lnTo>
                  <a:cubicBezTo>
                    <a:pt x="5775" y="3096"/>
                    <a:pt x="6084" y="2393"/>
                    <a:pt x="6084" y="2393"/>
                  </a:cubicBezTo>
                  <a:lnTo>
                    <a:pt x="6084" y="667"/>
                  </a:lnTo>
                  <a:lnTo>
                    <a:pt x="6132" y="667"/>
                  </a:lnTo>
                  <a:cubicBezTo>
                    <a:pt x="6287" y="667"/>
                    <a:pt x="6442" y="536"/>
                    <a:pt x="6454" y="369"/>
                  </a:cubicBezTo>
                  <a:lnTo>
                    <a:pt x="6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4759131" y="1593874"/>
              <a:ext cx="126483" cy="63206"/>
            </a:xfrm>
            <a:custGeom>
              <a:rect b="b" l="l" r="r" t="t"/>
              <a:pathLst>
                <a:path extrusionOk="0" h="899" w="1799">
                  <a:moveTo>
                    <a:pt x="527" y="1"/>
                  </a:moveTo>
                  <a:cubicBezTo>
                    <a:pt x="417" y="1"/>
                    <a:pt x="334" y="78"/>
                    <a:pt x="334" y="184"/>
                  </a:cubicBezTo>
                  <a:lnTo>
                    <a:pt x="334" y="517"/>
                  </a:lnTo>
                  <a:lnTo>
                    <a:pt x="226" y="517"/>
                  </a:lnTo>
                  <a:cubicBezTo>
                    <a:pt x="143" y="517"/>
                    <a:pt x="48" y="577"/>
                    <a:pt x="36" y="684"/>
                  </a:cubicBezTo>
                  <a:cubicBezTo>
                    <a:pt x="0" y="803"/>
                    <a:pt x="107" y="898"/>
                    <a:pt x="226" y="898"/>
                  </a:cubicBezTo>
                  <a:lnTo>
                    <a:pt x="1596" y="898"/>
                  </a:lnTo>
                  <a:cubicBezTo>
                    <a:pt x="1679" y="898"/>
                    <a:pt x="1774" y="839"/>
                    <a:pt x="1786" y="743"/>
                  </a:cubicBezTo>
                  <a:cubicBezTo>
                    <a:pt x="1798" y="624"/>
                    <a:pt x="1715" y="517"/>
                    <a:pt x="1596" y="517"/>
                  </a:cubicBezTo>
                  <a:lnTo>
                    <a:pt x="1489" y="517"/>
                  </a:lnTo>
                  <a:lnTo>
                    <a:pt x="1489" y="207"/>
                  </a:lnTo>
                  <a:cubicBezTo>
                    <a:pt x="1489" y="112"/>
                    <a:pt x="1429" y="29"/>
                    <a:pt x="1346" y="5"/>
                  </a:cubicBezTo>
                  <a:cubicBezTo>
                    <a:pt x="1329" y="2"/>
                    <a:pt x="1313" y="1"/>
                    <a:pt x="1298" y="1"/>
                  </a:cubicBezTo>
                  <a:cubicBezTo>
                    <a:pt x="1182" y="1"/>
                    <a:pt x="1108" y="78"/>
                    <a:pt x="1108" y="184"/>
                  </a:cubicBezTo>
                  <a:lnTo>
                    <a:pt x="1108" y="517"/>
                  </a:lnTo>
                  <a:lnTo>
                    <a:pt x="715" y="517"/>
                  </a:lnTo>
                  <a:lnTo>
                    <a:pt x="715" y="207"/>
                  </a:lnTo>
                  <a:cubicBezTo>
                    <a:pt x="715" y="112"/>
                    <a:pt x="655" y="29"/>
                    <a:pt x="572" y="5"/>
                  </a:cubicBezTo>
                  <a:cubicBezTo>
                    <a:pt x="557" y="2"/>
                    <a:pt x="54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6"/>
          <p:cNvGrpSpPr/>
          <p:nvPr/>
        </p:nvGrpSpPr>
        <p:grpSpPr>
          <a:xfrm>
            <a:off x="7609276" y="3915175"/>
            <a:ext cx="409208" cy="404890"/>
            <a:chOff x="5813890" y="3960653"/>
            <a:chExt cx="466281" cy="461360"/>
          </a:xfrm>
        </p:grpSpPr>
        <p:sp>
          <p:nvSpPr>
            <p:cNvPr id="399" name="Google Shape;399;p46"/>
            <p:cNvSpPr/>
            <p:nvPr/>
          </p:nvSpPr>
          <p:spPr>
            <a:xfrm>
              <a:off x="5955349" y="3960653"/>
              <a:ext cx="27701" cy="36068"/>
            </a:xfrm>
            <a:custGeom>
              <a:rect b="b" l="l" r="r" t="t"/>
              <a:pathLst>
                <a:path extrusionOk="0" h="513" w="394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513"/>
                  </a:lnTo>
                  <a:cubicBezTo>
                    <a:pt x="60" y="501"/>
                    <a:pt x="119" y="501"/>
                    <a:pt x="191" y="501"/>
                  </a:cubicBezTo>
                  <a:cubicBezTo>
                    <a:pt x="250" y="501"/>
                    <a:pt x="334" y="501"/>
                    <a:pt x="393" y="513"/>
                  </a:cubicBezTo>
                  <a:lnTo>
                    <a:pt x="393" y="191"/>
                  </a:lnTo>
                  <a:cubicBezTo>
                    <a:pt x="393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5854036" y="4001291"/>
              <a:ext cx="39443" cy="39021"/>
            </a:xfrm>
            <a:custGeom>
              <a:rect b="b" l="l" r="r" t="t"/>
              <a:pathLst>
                <a:path extrusionOk="0" h="555" w="561">
                  <a:moveTo>
                    <a:pt x="204" y="0"/>
                  </a:moveTo>
                  <a:cubicBezTo>
                    <a:pt x="155" y="0"/>
                    <a:pt x="108" y="18"/>
                    <a:pt x="72" y="54"/>
                  </a:cubicBezTo>
                  <a:cubicBezTo>
                    <a:pt x="1" y="137"/>
                    <a:pt x="1" y="256"/>
                    <a:pt x="72" y="328"/>
                  </a:cubicBezTo>
                  <a:lnTo>
                    <a:pt x="298" y="554"/>
                  </a:lnTo>
                  <a:cubicBezTo>
                    <a:pt x="370" y="447"/>
                    <a:pt x="477" y="352"/>
                    <a:pt x="560" y="280"/>
                  </a:cubicBezTo>
                  <a:lnTo>
                    <a:pt x="346" y="54"/>
                  </a:lnTo>
                  <a:cubicBezTo>
                    <a:pt x="304" y="18"/>
                    <a:pt x="25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5813890" y="4100496"/>
              <a:ext cx="36068" cy="27701"/>
            </a:xfrm>
            <a:custGeom>
              <a:rect b="b" l="l" r="r" t="t"/>
              <a:pathLst>
                <a:path extrusionOk="0" h="394" w="513">
                  <a:moveTo>
                    <a:pt x="203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512" y="393"/>
                  </a:lnTo>
                  <a:cubicBezTo>
                    <a:pt x="500" y="334"/>
                    <a:pt x="500" y="274"/>
                    <a:pt x="500" y="191"/>
                  </a:cubicBezTo>
                  <a:cubicBezTo>
                    <a:pt x="500" y="131"/>
                    <a:pt x="500" y="72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5854036" y="4188381"/>
              <a:ext cx="39443" cy="38599"/>
            </a:xfrm>
            <a:custGeom>
              <a:rect b="b" l="l" r="r" t="t"/>
              <a:pathLst>
                <a:path extrusionOk="0" h="549" w="561">
                  <a:moveTo>
                    <a:pt x="298" y="0"/>
                  </a:moveTo>
                  <a:lnTo>
                    <a:pt x="72" y="227"/>
                  </a:lnTo>
                  <a:cubicBezTo>
                    <a:pt x="1" y="298"/>
                    <a:pt x="1" y="417"/>
                    <a:pt x="72" y="489"/>
                  </a:cubicBezTo>
                  <a:cubicBezTo>
                    <a:pt x="120" y="536"/>
                    <a:pt x="167" y="548"/>
                    <a:pt x="203" y="548"/>
                  </a:cubicBezTo>
                  <a:cubicBezTo>
                    <a:pt x="251" y="548"/>
                    <a:pt x="310" y="536"/>
                    <a:pt x="346" y="489"/>
                  </a:cubicBezTo>
                  <a:lnTo>
                    <a:pt x="560" y="274"/>
                  </a:lnTo>
                  <a:cubicBezTo>
                    <a:pt x="477" y="191"/>
                    <a:pt x="382" y="108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5955349" y="4232745"/>
              <a:ext cx="27701" cy="36068"/>
            </a:xfrm>
            <a:custGeom>
              <a:rect b="b" l="l" r="r" t="t"/>
              <a:pathLst>
                <a:path extrusionOk="0" h="513" w="394">
                  <a:moveTo>
                    <a:pt x="0" y="0"/>
                  </a:moveTo>
                  <a:lnTo>
                    <a:pt x="0" y="322"/>
                  </a:lnTo>
                  <a:cubicBezTo>
                    <a:pt x="0" y="429"/>
                    <a:pt x="96" y="512"/>
                    <a:pt x="191" y="512"/>
                  </a:cubicBezTo>
                  <a:cubicBezTo>
                    <a:pt x="298" y="512"/>
                    <a:pt x="393" y="429"/>
                    <a:pt x="393" y="322"/>
                  </a:cubicBezTo>
                  <a:lnTo>
                    <a:pt x="393" y="0"/>
                  </a:lnTo>
                  <a:cubicBezTo>
                    <a:pt x="334" y="12"/>
                    <a:pt x="250" y="12"/>
                    <a:pt x="191" y="12"/>
                  </a:cubicBezTo>
                  <a:cubicBezTo>
                    <a:pt x="131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6043234" y="4188381"/>
              <a:ext cx="40216" cy="38599"/>
            </a:xfrm>
            <a:custGeom>
              <a:rect b="b" l="l" r="r" t="t"/>
              <a:pathLst>
                <a:path extrusionOk="0" h="549" w="572">
                  <a:moveTo>
                    <a:pt x="274" y="0"/>
                  </a:moveTo>
                  <a:cubicBezTo>
                    <a:pt x="191" y="108"/>
                    <a:pt x="96" y="191"/>
                    <a:pt x="0" y="274"/>
                  </a:cubicBezTo>
                  <a:lnTo>
                    <a:pt x="227" y="489"/>
                  </a:lnTo>
                  <a:cubicBezTo>
                    <a:pt x="274" y="536"/>
                    <a:pt x="310" y="548"/>
                    <a:pt x="358" y="548"/>
                  </a:cubicBezTo>
                  <a:cubicBezTo>
                    <a:pt x="405" y="548"/>
                    <a:pt x="465" y="536"/>
                    <a:pt x="489" y="489"/>
                  </a:cubicBezTo>
                  <a:cubicBezTo>
                    <a:pt x="572" y="417"/>
                    <a:pt x="572" y="298"/>
                    <a:pt x="489" y="2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6088442" y="4101340"/>
              <a:ext cx="35224" cy="27701"/>
            </a:xfrm>
            <a:custGeom>
              <a:rect b="b" l="l" r="r" t="t"/>
              <a:pathLst>
                <a:path extrusionOk="0" h="394" w="501">
                  <a:moveTo>
                    <a:pt x="0" y="0"/>
                  </a:moveTo>
                  <a:cubicBezTo>
                    <a:pt x="0" y="60"/>
                    <a:pt x="12" y="119"/>
                    <a:pt x="12" y="203"/>
                  </a:cubicBezTo>
                  <a:cubicBezTo>
                    <a:pt x="12" y="262"/>
                    <a:pt x="12" y="322"/>
                    <a:pt x="0" y="393"/>
                  </a:cubicBezTo>
                  <a:lnTo>
                    <a:pt x="310" y="393"/>
                  </a:lnTo>
                  <a:cubicBezTo>
                    <a:pt x="417" y="393"/>
                    <a:pt x="500" y="298"/>
                    <a:pt x="500" y="203"/>
                  </a:cubicBezTo>
                  <a:cubicBezTo>
                    <a:pt x="489" y="84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6043234" y="4001291"/>
              <a:ext cx="40216" cy="39021"/>
            </a:xfrm>
            <a:custGeom>
              <a:rect b="b" l="l" r="r" t="t"/>
              <a:pathLst>
                <a:path extrusionOk="0" h="555" w="572">
                  <a:moveTo>
                    <a:pt x="358" y="0"/>
                  </a:moveTo>
                  <a:cubicBezTo>
                    <a:pt x="310" y="0"/>
                    <a:pt x="262" y="18"/>
                    <a:pt x="227" y="54"/>
                  </a:cubicBezTo>
                  <a:lnTo>
                    <a:pt x="0" y="280"/>
                  </a:lnTo>
                  <a:cubicBezTo>
                    <a:pt x="108" y="352"/>
                    <a:pt x="191" y="459"/>
                    <a:pt x="274" y="554"/>
                  </a:cubicBezTo>
                  <a:lnTo>
                    <a:pt x="489" y="328"/>
                  </a:lnTo>
                  <a:cubicBezTo>
                    <a:pt x="572" y="256"/>
                    <a:pt x="572" y="137"/>
                    <a:pt x="489" y="54"/>
                  </a:cubicBezTo>
                  <a:cubicBezTo>
                    <a:pt x="453" y="18"/>
                    <a:pt x="405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5954506" y="4263751"/>
              <a:ext cx="302252" cy="158262"/>
            </a:xfrm>
            <a:custGeom>
              <a:rect b="b" l="l" r="r" t="t"/>
              <a:pathLst>
                <a:path extrusionOk="0" h="2251" w="4299">
                  <a:moveTo>
                    <a:pt x="2584" y="0"/>
                  </a:moveTo>
                  <a:lnTo>
                    <a:pt x="2667" y="750"/>
                  </a:lnTo>
                  <a:cubicBezTo>
                    <a:pt x="2691" y="964"/>
                    <a:pt x="2882" y="1143"/>
                    <a:pt x="3108" y="1143"/>
                  </a:cubicBezTo>
                  <a:lnTo>
                    <a:pt x="3227" y="1143"/>
                  </a:lnTo>
                  <a:lnTo>
                    <a:pt x="3227" y="1560"/>
                  </a:lnTo>
                  <a:cubicBezTo>
                    <a:pt x="3227" y="1726"/>
                    <a:pt x="3096" y="1881"/>
                    <a:pt x="2929" y="1881"/>
                  </a:cubicBezTo>
                  <a:lnTo>
                    <a:pt x="822" y="1881"/>
                  </a:lnTo>
                  <a:cubicBezTo>
                    <a:pt x="584" y="1881"/>
                    <a:pt x="381" y="1667"/>
                    <a:pt x="381" y="1429"/>
                  </a:cubicBezTo>
                  <a:lnTo>
                    <a:pt x="381" y="417"/>
                  </a:lnTo>
                  <a:cubicBezTo>
                    <a:pt x="322" y="429"/>
                    <a:pt x="250" y="452"/>
                    <a:pt x="191" y="452"/>
                  </a:cubicBezTo>
                  <a:cubicBezTo>
                    <a:pt x="119" y="452"/>
                    <a:pt x="60" y="429"/>
                    <a:pt x="0" y="417"/>
                  </a:cubicBezTo>
                  <a:lnTo>
                    <a:pt x="0" y="1417"/>
                  </a:lnTo>
                  <a:cubicBezTo>
                    <a:pt x="0" y="1881"/>
                    <a:pt x="369" y="2250"/>
                    <a:pt x="822" y="2250"/>
                  </a:cubicBezTo>
                  <a:lnTo>
                    <a:pt x="2965" y="2250"/>
                  </a:lnTo>
                  <a:cubicBezTo>
                    <a:pt x="3334" y="2250"/>
                    <a:pt x="3644" y="1941"/>
                    <a:pt x="3644" y="1560"/>
                  </a:cubicBezTo>
                  <a:lnTo>
                    <a:pt x="3644" y="1143"/>
                  </a:lnTo>
                  <a:lnTo>
                    <a:pt x="3763" y="1143"/>
                  </a:lnTo>
                  <a:cubicBezTo>
                    <a:pt x="4001" y="1143"/>
                    <a:pt x="4191" y="964"/>
                    <a:pt x="4215" y="750"/>
                  </a:cubicBezTo>
                  <a:lnTo>
                    <a:pt x="42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6116917" y="4154914"/>
              <a:ext cx="163254" cy="80432"/>
            </a:xfrm>
            <a:custGeom>
              <a:rect b="b" l="l" r="r" t="t"/>
              <a:pathLst>
                <a:path extrusionOk="0" h="1144" w="2322">
                  <a:moveTo>
                    <a:pt x="726" y="0"/>
                  </a:moveTo>
                  <a:cubicBezTo>
                    <a:pt x="619" y="0"/>
                    <a:pt x="536" y="95"/>
                    <a:pt x="536" y="191"/>
                  </a:cubicBezTo>
                  <a:lnTo>
                    <a:pt x="536" y="762"/>
                  </a:lnTo>
                  <a:lnTo>
                    <a:pt x="191" y="762"/>
                  </a:lnTo>
                  <a:cubicBezTo>
                    <a:pt x="84" y="762"/>
                    <a:pt x="0" y="846"/>
                    <a:pt x="0" y="953"/>
                  </a:cubicBezTo>
                  <a:cubicBezTo>
                    <a:pt x="0" y="1060"/>
                    <a:pt x="84" y="1143"/>
                    <a:pt x="191" y="1143"/>
                  </a:cubicBezTo>
                  <a:lnTo>
                    <a:pt x="2119" y="1143"/>
                  </a:lnTo>
                  <a:cubicBezTo>
                    <a:pt x="2227" y="1143"/>
                    <a:pt x="2322" y="1060"/>
                    <a:pt x="2322" y="953"/>
                  </a:cubicBezTo>
                  <a:cubicBezTo>
                    <a:pt x="2298" y="846"/>
                    <a:pt x="2215" y="762"/>
                    <a:pt x="2108" y="762"/>
                  </a:cubicBezTo>
                  <a:lnTo>
                    <a:pt x="1750" y="762"/>
                  </a:lnTo>
                  <a:lnTo>
                    <a:pt x="1750" y="215"/>
                  </a:lnTo>
                  <a:cubicBezTo>
                    <a:pt x="1750" y="107"/>
                    <a:pt x="1667" y="12"/>
                    <a:pt x="1560" y="12"/>
                  </a:cubicBezTo>
                  <a:cubicBezTo>
                    <a:pt x="1453" y="12"/>
                    <a:pt x="1369" y="107"/>
                    <a:pt x="1369" y="215"/>
                  </a:cubicBezTo>
                  <a:lnTo>
                    <a:pt x="1369" y="762"/>
                  </a:lnTo>
                  <a:lnTo>
                    <a:pt x="917" y="762"/>
                  </a:lnTo>
                  <a:lnTo>
                    <a:pt x="917" y="191"/>
                  </a:lnTo>
                  <a:cubicBezTo>
                    <a:pt x="917" y="95"/>
                    <a:pt x="834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>
              <a:off x="5876675" y="4021821"/>
              <a:ext cx="184206" cy="184206"/>
            </a:xfrm>
            <a:custGeom>
              <a:rect b="b" l="l" r="r" t="t"/>
              <a:pathLst>
                <a:path extrusionOk="0" h="2620" w="2620">
                  <a:moveTo>
                    <a:pt x="1541" y="641"/>
                  </a:moveTo>
                  <a:cubicBezTo>
                    <a:pt x="1597" y="641"/>
                    <a:pt x="1655" y="662"/>
                    <a:pt x="1703" y="703"/>
                  </a:cubicBezTo>
                  <a:cubicBezTo>
                    <a:pt x="1774" y="774"/>
                    <a:pt x="1738" y="893"/>
                    <a:pt x="1667" y="976"/>
                  </a:cubicBezTo>
                  <a:lnTo>
                    <a:pt x="1465" y="1131"/>
                  </a:lnTo>
                  <a:lnTo>
                    <a:pt x="1703" y="1131"/>
                  </a:lnTo>
                  <a:cubicBezTo>
                    <a:pt x="1774" y="1131"/>
                    <a:pt x="1846" y="1179"/>
                    <a:pt x="1881" y="1250"/>
                  </a:cubicBezTo>
                  <a:cubicBezTo>
                    <a:pt x="1929" y="1346"/>
                    <a:pt x="1893" y="1429"/>
                    <a:pt x="1834" y="1476"/>
                  </a:cubicBezTo>
                  <a:lnTo>
                    <a:pt x="1226" y="2012"/>
                  </a:lnTo>
                  <a:cubicBezTo>
                    <a:pt x="1191" y="2048"/>
                    <a:pt x="1155" y="2060"/>
                    <a:pt x="1107" y="2060"/>
                  </a:cubicBezTo>
                  <a:cubicBezTo>
                    <a:pt x="1048" y="2060"/>
                    <a:pt x="1000" y="2048"/>
                    <a:pt x="953" y="2000"/>
                  </a:cubicBezTo>
                  <a:cubicBezTo>
                    <a:pt x="881" y="1929"/>
                    <a:pt x="893" y="1810"/>
                    <a:pt x="976" y="1727"/>
                  </a:cubicBezTo>
                  <a:lnTo>
                    <a:pt x="1215" y="1524"/>
                  </a:lnTo>
                  <a:lnTo>
                    <a:pt x="929" y="1524"/>
                  </a:lnTo>
                  <a:cubicBezTo>
                    <a:pt x="857" y="1524"/>
                    <a:pt x="798" y="1488"/>
                    <a:pt x="750" y="1417"/>
                  </a:cubicBezTo>
                  <a:cubicBezTo>
                    <a:pt x="703" y="1334"/>
                    <a:pt x="738" y="1238"/>
                    <a:pt x="798" y="1179"/>
                  </a:cubicBezTo>
                  <a:lnTo>
                    <a:pt x="1429" y="679"/>
                  </a:lnTo>
                  <a:cubicBezTo>
                    <a:pt x="1460" y="653"/>
                    <a:pt x="1499" y="641"/>
                    <a:pt x="1541" y="641"/>
                  </a:cubicBezTo>
                  <a:close/>
                  <a:moveTo>
                    <a:pt x="1310" y="0"/>
                  </a:moveTo>
                  <a:cubicBezTo>
                    <a:pt x="583" y="0"/>
                    <a:pt x="0" y="595"/>
                    <a:pt x="0" y="1310"/>
                  </a:cubicBezTo>
                  <a:cubicBezTo>
                    <a:pt x="0" y="2048"/>
                    <a:pt x="595" y="2619"/>
                    <a:pt x="1310" y="2619"/>
                  </a:cubicBezTo>
                  <a:cubicBezTo>
                    <a:pt x="2024" y="2619"/>
                    <a:pt x="2619" y="2024"/>
                    <a:pt x="2619" y="1310"/>
                  </a:cubicBezTo>
                  <a:cubicBezTo>
                    <a:pt x="2619" y="595"/>
                    <a:pt x="2024" y="0"/>
                    <a:pt x="1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46"/>
          <p:cNvGrpSpPr/>
          <p:nvPr/>
        </p:nvGrpSpPr>
        <p:grpSpPr>
          <a:xfrm>
            <a:off x="4342587" y="2507490"/>
            <a:ext cx="458828" cy="462132"/>
            <a:chOff x="5756941" y="3392283"/>
            <a:chExt cx="458828" cy="462132"/>
          </a:xfrm>
        </p:grpSpPr>
        <p:sp>
          <p:nvSpPr>
            <p:cNvPr id="411" name="Google Shape;411;p46"/>
            <p:cNvSpPr/>
            <p:nvPr/>
          </p:nvSpPr>
          <p:spPr>
            <a:xfrm>
              <a:off x="6018134" y="3478903"/>
              <a:ext cx="197634" cy="375512"/>
            </a:xfrm>
            <a:custGeom>
              <a:rect b="b" l="l" r="r" t="t"/>
              <a:pathLst>
                <a:path extrusionOk="0" h="5341" w="2811">
                  <a:moveTo>
                    <a:pt x="2535" y="1"/>
                  </a:moveTo>
                  <a:cubicBezTo>
                    <a:pt x="2516" y="1"/>
                    <a:pt x="2497" y="3"/>
                    <a:pt x="2477" y="7"/>
                  </a:cubicBezTo>
                  <a:cubicBezTo>
                    <a:pt x="2334" y="31"/>
                    <a:pt x="2251" y="150"/>
                    <a:pt x="2251" y="281"/>
                  </a:cubicBezTo>
                  <a:lnTo>
                    <a:pt x="2251" y="2329"/>
                  </a:lnTo>
                  <a:cubicBezTo>
                    <a:pt x="2251" y="2531"/>
                    <a:pt x="2024" y="2769"/>
                    <a:pt x="1881" y="2924"/>
                  </a:cubicBezTo>
                  <a:lnTo>
                    <a:pt x="1369" y="3424"/>
                  </a:lnTo>
                  <a:cubicBezTo>
                    <a:pt x="1334" y="3460"/>
                    <a:pt x="1286" y="3478"/>
                    <a:pt x="1238" y="3478"/>
                  </a:cubicBezTo>
                  <a:cubicBezTo>
                    <a:pt x="1191" y="3478"/>
                    <a:pt x="1143" y="3460"/>
                    <a:pt x="1108" y="3424"/>
                  </a:cubicBezTo>
                  <a:cubicBezTo>
                    <a:pt x="1024" y="3353"/>
                    <a:pt x="1024" y="3233"/>
                    <a:pt x="1108" y="3150"/>
                  </a:cubicBezTo>
                  <a:lnTo>
                    <a:pt x="1608" y="2650"/>
                  </a:lnTo>
                  <a:cubicBezTo>
                    <a:pt x="1774" y="2483"/>
                    <a:pt x="1774" y="2233"/>
                    <a:pt x="1608" y="2067"/>
                  </a:cubicBezTo>
                  <a:cubicBezTo>
                    <a:pt x="1596" y="2049"/>
                    <a:pt x="1569" y="2040"/>
                    <a:pt x="1541" y="2040"/>
                  </a:cubicBezTo>
                  <a:cubicBezTo>
                    <a:pt x="1512" y="2040"/>
                    <a:pt x="1483" y="2049"/>
                    <a:pt x="1465" y="2067"/>
                  </a:cubicBezTo>
                  <a:lnTo>
                    <a:pt x="357" y="3174"/>
                  </a:lnTo>
                  <a:cubicBezTo>
                    <a:pt x="155" y="3400"/>
                    <a:pt x="36" y="3698"/>
                    <a:pt x="0" y="3995"/>
                  </a:cubicBezTo>
                  <a:lnTo>
                    <a:pt x="0" y="5341"/>
                  </a:lnTo>
                  <a:lnTo>
                    <a:pt x="1167" y="5341"/>
                  </a:lnTo>
                  <a:lnTo>
                    <a:pt x="1167" y="4638"/>
                  </a:lnTo>
                  <a:lnTo>
                    <a:pt x="2560" y="3245"/>
                  </a:lnTo>
                  <a:cubicBezTo>
                    <a:pt x="2715" y="3079"/>
                    <a:pt x="2798" y="2876"/>
                    <a:pt x="2810" y="2662"/>
                  </a:cubicBezTo>
                  <a:lnTo>
                    <a:pt x="2810" y="281"/>
                  </a:lnTo>
                  <a:cubicBezTo>
                    <a:pt x="2810" y="122"/>
                    <a:pt x="2688" y="1"/>
                    <a:pt x="2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5756941" y="3479325"/>
              <a:ext cx="196791" cy="375091"/>
            </a:xfrm>
            <a:custGeom>
              <a:rect b="b" l="l" r="r" t="t"/>
              <a:pathLst>
                <a:path extrusionOk="0" h="5335" w="2799">
                  <a:moveTo>
                    <a:pt x="274" y="1"/>
                  </a:moveTo>
                  <a:cubicBezTo>
                    <a:pt x="120" y="1"/>
                    <a:pt x="0" y="120"/>
                    <a:pt x="0" y="263"/>
                  </a:cubicBezTo>
                  <a:lnTo>
                    <a:pt x="0" y="2656"/>
                  </a:lnTo>
                  <a:cubicBezTo>
                    <a:pt x="12" y="2870"/>
                    <a:pt x="84" y="3073"/>
                    <a:pt x="251" y="3239"/>
                  </a:cubicBezTo>
                  <a:lnTo>
                    <a:pt x="1632" y="4644"/>
                  </a:lnTo>
                  <a:lnTo>
                    <a:pt x="1632" y="5335"/>
                  </a:lnTo>
                  <a:lnTo>
                    <a:pt x="2798" y="5335"/>
                  </a:lnTo>
                  <a:lnTo>
                    <a:pt x="2798" y="3989"/>
                  </a:lnTo>
                  <a:cubicBezTo>
                    <a:pt x="2763" y="3692"/>
                    <a:pt x="2644" y="3394"/>
                    <a:pt x="2441" y="3168"/>
                  </a:cubicBezTo>
                  <a:lnTo>
                    <a:pt x="1334" y="2061"/>
                  </a:lnTo>
                  <a:cubicBezTo>
                    <a:pt x="1310" y="2043"/>
                    <a:pt x="1280" y="2034"/>
                    <a:pt x="1254" y="2034"/>
                  </a:cubicBezTo>
                  <a:cubicBezTo>
                    <a:pt x="1227" y="2034"/>
                    <a:pt x="1203" y="2043"/>
                    <a:pt x="1191" y="2061"/>
                  </a:cubicBezTo>
                  <a:cubicBezTo>
                    <a:pt x="1024" y="2227"/>
                    <a:pt x="1024" y="2477"/>
                    <a:pt x="1191" y="2644"/>
                  </a:cubicBezTo>
                  <a:lnTo>
                    <a:pt x="1691" y="3144"/>
                  </a:lnTo>
                  <a:cubicBezTo>
                    <a:pt x="1763" y="3227"/>
                    <a:pt x="1763" y="3347"/>
                    <a:pt x="1691" y="3418"/>
                  </a:cubicBezTo>
                  <a:cubicBezTo>
                    <a:pt x="1655" y="3454"/>
                    <a:pt x="1608" y="3472"/>
                    <a:pt x="1560" y="3472"/>
                  </a:cubicBezTo>
                  <a:cubicBezTo>
                    <a:pt x="1513" y="3472"/>
                    <a:pt x="1465" y="3454"/>
                    <a:pt x="1429" y="3418"/>
                  </a:cubicBezTo>
                  <a:lnTo>
                    <a:pt x="917" y="2918"/>
                  </a:lnTo>
                  <a:cubicBezTo>
                    <a:pt x="774" y="2763"/>
                    <a:pt x="548" y="2525"/>
                    <a:pt x="548" y="2323"/>
                  </a:cubicBezTo>
                  <a:lnTo>
                    <a:pt x="548" y="275"/>
                  </a:lnTo>
                  <a:cubicBezTo>
                    <a:pt x="548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6029806" y="3540493"/>
              <a:ext cx="84650" cy="40216"/>
            </a:xfrm>
            <a:custGeom>
              <a:rect b="b" l="l" r="r" t="t"/>
              <a:pathLst>
                <a:path extrusionOk="0" h="572" w="1204">
                  <a:moveTo>
                    <a:pt x="287" y="0"/>
                  </a:moveTo>
                  <a:cubicBezTo>
                    <a:pt x="120" y="0"/>
                    <a:pt x="1" y="119"/>
                    <a:pt x="1" y="286"/>
                  </a:cubicBezTo>
                  <a:cubicBezTo>
                    <a:pt x="1" y="441"/>
                    <a:pt x="132" y="572"/>
                    <a:pt x="287" y="572"/>
                  </a:cubicBezTo>
                  <a:lnTo>
                    <a:pt x="1025" y="572"/>
                  </a:lnTo>
                  <a:cubicBezTo>
                    <a:pt x="1120" y="393"/>
                    <a:pt x="1180" y="214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5856567" y="3392283"/>
              <a:ext cx="257888" cy="260419"/>
            </a:xfrm>
            <a:custGeom>
              <a:rect b="b" l="l" r="r" t="t"/>
              <a:pathLst>
                <a:path extrusionOk="0" h="3704" w="3668">
                  <a:moveTo>
                    <a:pt x="1822" y="1"/>
                  </a:moveTo>
                  <a:cubicBezTo>
                    <a:pt x="1215" y="1"/>
                    <a:pt x="667" y="298"/>
                    <a:pt x="334" y="763"/>
                  </a:cubicBezTo>
                  <a:lnTo>
                    <a:pt x="1108" y="763"/>
                  </a:lnTo>
                  <a:cubicBezTo>
                    <a:pt x="1477" y="763"/>
                    <a:pt x="1774" y="1036"/>
                    <a:pt x="1786" y="1406"/>
                  </a:cubicBezTo>
                  <a:cubicBezTo>
                    <a:pt x="1810" y="1787"/>
                    <a:pt x="1489" y="2096"/>
                    <a:pt x="1120" y="2096"/>
                  </a:cubicBezTo>
                  <a:lnTo>
                    <a:pt x="0" y="2096"/>
                  </a:lnTo>
                  <a:cubicBezTo>
                    <a:pt x="119" y="3001"/>
                    <a:pt x="893" y="3703"/>
                    <a:pt x="1834" y="3703"/>
                  </a:cubicBezTo>
                  <a:cubicBezTo>
                    <a:pt x="2405" y="3703"/>
                    <a:pt x="2894" y="3453"/>
                    <a:pt x="3239" y="3061"/>
                  </a:cubicBezTo>
                  <a:lnTo>
                    <a:pt x="2751" y="3061"/>
                  </a:lnTo>
                  <a:lnTo>
                    <a:pt x="2751" y="3049"/>
                  </a:lnTo>
                  <a:cubicBezTo>
                    <a:pt x="2370" y="3049"/>
                    <a:pt x="2072" y="2763"/>
                    <a:pt x="2060" y="2394"/>
                  </a:cubicBezTo>
                  <a:cubicBezTo>
                    <a:pt x="2048" y="2025"/>
                    <a:pt x="2358" y="1703"/>
                    <a:pt x="2727" y="1703"/>
                  </a:cubicBezTo>
                  <a:lnTo>
                    <a:pt x="3667" y="1703"/>
                  </a:lnTo>
                  <a:cubicBezTo>
                    <a:pt x="3608" y="739"/>
                    <a:pt x="2810" y="1"/>
                    <a:pt x="1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5855723" y="3472645"/>
              <a:ext cx="99696" cy="40286"/>
            </a:xfrm>
            <a:custGeom>
              <a:rect b="b" l="l" r="r" t="t"/>
              <a:pathLst>
                <a:path extrusionOk="0" h="573" w="1418">
                  <a:moveTo>
                    <a:pt x="131" y="1"/>
                  </a:moveTo>
                  <a:cubicBezTo>
                    <a:pt x="60" y="179"/>
                    <a:pt x="12" y="370"/>
                    <a:pt x="0" y="572"/>
                  </a:cubicBezTo>
                  <a:lnTo>
                    <a:pt x="1132" y="572"/>
                  </a:lnTo>
                  <a:cubicBezTo>
                    <a:pt x="1286" y="560"/>
                    <a:pt x="1417" y="453"/>
                    <a:pt x="1417" y="286"/>
                  </a:cubicBezTo>
                  <a:cubicBezTo>
                    <a:pt x="1417" y="132"/>
                    <a:pt x="1286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6"/>
          <p:cNvSpPr txBox="1"/>
          <p:nvPr/>
        </p:nvSpPr>
        <p:spPr>
          <a:xfrm>
            <a:off x="52500" y="629825"/>
            <a:ext cx="358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yne"/>
                <a:ea typeface="Syne"/>
                <a:cs typeface="Syne"/>
                <a:sym typeface="Syne"/>
              </a:rPr>
              <a:t>For any ds/dt chosen…</a:t>
            </a:r>
            <a:endParaRPr b="1" sz="2000"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63" y="1122426"/>
            <a:ext cx="4402876" cy="5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088" y="1715450"/>
            <a:ext cx="1199841" cy="5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263" y="2308474"/>
            <a:ext cx="6823486" cy="6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3600" y="2980529"/>
            <a:ext cx="4089840" cy="7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9775" y="3573543"/>
            <a:ext cx="1573943" cy="7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2100" y="4419775"/>
            <a:ext cx="952382" cy="6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JACOBIAN AT FIXED POINT (0.5, 0.5)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0" y="1086300"/>
            <a:ext cx="1054750" cy="38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742" y="1086300"/>
            <a:ext cx="600283" cy="38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50" y="1453700"/>
            <a:ext cx="3122625" cy="13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237" y="1306102"/>
            <a:ext cx="1661663" cy="18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200" y="3142663"/>
            <a:ext cx="1743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075" y="3479575"/>
            <a:ext cx="678250" cy="1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/>
        </p:nvSpPr>
        <p:spPr>
          <a:xfrm>
            <a:off x="1238650" y="80827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3100"/>
            <a:ext cx="8839198" cy="13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/>
        </p:nvSpPr>
        <p:spPr>
          <a:xfrm>
            <a:off x="619325" y="1908200"/>
            <a:ext cx="7820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The trace is always positive, regardless of the function g(x), meaning that at least one of the eigenvalues has to have a positive component, resulting in an unstable fixed point at (0.5, 0.5)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1270125" y="3464000"/>
            <a:ext cx="652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Syne"/>
                <a:ea typeface="Syne"/>
                <a:cs typeface="Syne"/>
                <a:sym typeface="Syne"/>
              </a:rPr>
              <a:t>ONE LANGUAGE ALWAYS DOMINATES!!</a:t>
            </a:r>
            <a:endParaRPr b="1" sz="3300">
              <a:solidFill>
                <a:schemeClr val="accent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1203739" y="178476"/>
            <a:ext cx="6846900" cy="5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SOLUTION</a:t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13" y="757476"/>
            <a:ext cx="5383372" cy="40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STRATEGY: LATTICE!</a:t>
            </a:r>
            <a:endParaRPr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350" y="1058800"/>
            <a:ext cx="3995900" cy="3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title"/>
          </p:nvPr>
        </p:nvSpPr>
        <p:spPr>
          <a:xfrm>
            <a:off x="713250" y="1127400"/>
            <a:ext cx="7717500" cy="28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300"/>
              <a:t>Find neighbors</a:t>
            </a:r>
            <a:endParaRPr sz="33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300"/>
              <a:t>Collect language</a:t>
            </a:r>
            <a:endParaRPr sz="33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300"/>
              <a:t>Calculate probability to switch,</a:t>
            </a:r>
            <a:endParaRPr sz="33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300"/>
              <a:t>Generate random number to determine switch and store the result </a:t>
            </a:r>
            <a:endParaRPr sz="3300"/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400" y="2101975"/>
            <a:ext cx="1883600" cy="5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5" y="1021775"/>
            <a:ext cx="3980650" cy="39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/>
        </p:nvSpPr>
        <p:spPr>
          <a:xfrm>
            <a:off x="4875900" y="1526250"/>
            <a:ext cx="32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7" name="Google Shape;467;p52"/>
          <p:cNvSpPr txBox="1"/>
          <p:nvPr/>
        </p:nvSpPr>
        <p:spPr>
          <a:xfrm>
            <a:off x="5064900" y="1926450"/>
            <a:ext cx="282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Parameters: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Lang Prestige - 0.3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Pattern Number - 1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Bilingual Mode - Off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473" name="Google Shape;473;p53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00" y="1031425"/>
            <a:ext cx="4033550" cy="40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/>
        </p:nvSpPr>
        <p:spPr>
          <a:xfrm>
            <a:off x="5064900" y="1926450"/>
            <a:ext cx="282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Parameters: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Lang Prestige - 0.7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Pattern Number - 2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Bilingual Mode - Off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" type="subTitle"/>
          </p:nvPr>
        </p:nvSpPr>
        <p:spPr>
          <a:xfrm>
            <a:off x="1365150" y="627300"/>
            <a:ext cx="6413700" cy="29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2900"/>
              <a:t>Why do languages die out?</a:t>
            </a:r>
            <a:endParaRPr sz="29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2900"/>
              <a:t>How can we model this mathematically?</a:t>
            </a:r>
            <a:endParaRPr sz="29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2900"/>
              <a:t>What are the faults of these models?</a:t>
            </a:r>
            <a:endParaRPr sz="29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2900"/>
              <a:t>What improvements can be made?</a:t>
            </a:r>
            <a:endParaRPr sz="2900"/>
          </a:p>
        </p:txBody>
      </p:sp>
      <p:grpSp>
        <p:nvGrpSpPr>
          <p:cNvPr id="300" name="Google Shape;300;p36"/>
          <p:cNvGrpSpPr/>
          <p:nvPr/>
        </p:nvGrpSpPr>
        <p:grpSpPr>
          <a:xfrm>
            <a:off x="7903668" y="1697853"/>
            <a:ext cx="740383" cy="769195"/>
            <a:chOff x="-21322300" y="4077125"/>
            <a:chExt cx="307200" cy="285925"/>
          </a:xfrm>
        </p:grpSpPr>
        <p:sp>
          <p:nvSpPr>
            <p:cNvPr id="301" name="Google Shape;301;p36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482" name="Google Shape;482;p54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4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5" y="1000375"/>
            <a:ext cx="4027576" cy="402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/>
          <p:nvPr/>
        </p:nvSpPr>
        <p:spPr>
          <a:xfrm>
            <a:off x="5064900" y="1926450"/>
            <a:ext cx="282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Parameters: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Lang Prestige</a:t>
            </a: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 - 0.5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Pattern Number - 1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Bilingual Mode - Off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491" name="Google Shape;491;p55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5" y="992450"/>
            <a:ext cx="4014076" cy="40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 txBox="1"/>
          <p:nvPr/>
        </p:nvSpPr>
        <p:spPr>
          <a:xfrm>
            <a:off x="5064900" y="1926450"/>
            <a:ext cx="282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Parameters: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Lang Prestige </a:t>
            </a: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- 0.3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Pattern Number - 1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Bilingual Mode - On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500" name="Google Shape;500;p56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25" y="1074550"/>
            <a:ext cx="3895900" cy="3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5064900" y="1926450"/>
            <a:ext cx="282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Parameters: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Lang Prestige</a:t>
            </a: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 - 0.5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Pattern Number - 3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missioner"/>
                <a:ea typeface="Commissioner"/>
                <a:cs typeface="Commissioner"/>
                <a:sym typeface="Commissioner"/>
              </a:rPr>
              <a:t>Bilingual Mode - On</a:t>
            </a:r>
            <a:endParaRPr sz="22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7"/>
          <p:cNvSpPr txBox="1"/>
          <p:nvPr/>
        </p:nvSpPr>
        <p:spPr>
          <a:xfrm>
            <a:off x="799150" y="1402775"/>
            <a:ext cx="732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​​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Abrams, D. M., &amp; Strogatz, S. H. (2003). Modelling the dynamics of language death.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Nature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424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(6951), 900–900.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https://doi.org/10.1038/424900a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Stauffer, D., Castelló, X., Eguíluz, V. M., &amp; San Miguel, M. (2007). Microscopic Abrams–Strogatz model of language competition.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Physica A: Statistical Mechanics and Its Applications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374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(2), 835–842.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https://doi.org/10.1016/j.physa.2006.07.036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724300" y="1932275"/>
            <a:ext cx="5542200" cy="1475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724300" y="2067750"/>
            <a:ext cx="5542200" cy="13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Abrams-Strogatz Model</a:t>
            </a:r>
            <a:endParaRPr sz="4500"/>
          </a:p>
        </p:txBody>
      </p:sp>
      <p:sp>
        <p:nvSpPr>
          <p:cNvPr id="319" name="Google Shape;319;p37"/>
          <p:cNvSpPr txBox="1"/>
          <p:nvPr>
            <p:ph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1460250" y="274625"/>
            <a:ext cx="6171000" cy="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Probability</a:t>
            </a: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5" y="1470900"/>
            <a:ext cx="86582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2353325"/>
            <a:ext cx="47434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125" y="2426100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875" y="1270125"/>
            <a:ext cx="2278776" cy="12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600" y="1479387"/>
            <a:ext cx="8096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750" y="2426112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775" y="1313975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600" y="3758700"/>
            <a:ext cx="7294675" cy="1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EQUATION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0" y="2467713"/>
            <a:ext cx="8839200" cy="50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 txBox="1"/>
          <p:nvPr/>
        </p:nvSpPr>
        <p:spPr>
          <a:xfrm>
            <a:off x="2372300" y="3873375"/>
            <a:ext cx="124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Syne"/>
                <a:ea typeface="Syne"/>
                <a:cs typeface="Syne"/>
                <a:sym typeface="Syne"/>
              </a:rPr>
              <a:t>Fixed points:</a:t>
            </a:r>
            <a:r>
              <a:rPr lang="en">
                <a:latin typeface="Syne"/>
                <a:ea typeface="Syne"/>
                <a:cs typeface="Syne"/>
                <a:sym typeface="Syne"/>
              </a:rPr>
              <a:t>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11" y="4031225"/>
            <a:ext cx="297788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750" y="4155050"/>
            <a:ext cx="12763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ANALYSIS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800"/>
            <a:ext cx="8839204" cy="59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275" y="1671401"/>
            <a:ext cx="18474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275" y="2640212"/>
            <a:ext cx="1847450" cy="89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163" y="3661505"/>
            <a:ext cx="5331675" cy="9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 SOLUTION</a:t>
            </a:r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75" y="1241250"/>
            <a:ext cx="5247854" cy="39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2939838" y="328044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75" y="908519"/>
            <a:ext cx="5373440" cy="403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/>
        </p:nvSpPr>
        <p:spPr>
          <a:xfrm>
            <a:off x="1375100" y="1287250"/>
            <a:ext cx="632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yne"/>
                <a:ea typeface="Syne"/>
                <a:cs typeface="Syne"/>
                <a:sym typeface="Syne"/>
              </a:rPr>
              <a:t>One language always dominates over the other!!</a:t>
            </a:r>
            <a:endParaRPr b="1" sz="40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